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4ddc94da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4ddc94da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4ddc94da3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4ddc94da3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4ddc94da3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4ddc94da3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24ddc94da3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24ddc94da3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c06287ad0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c06287ad0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c06287ad0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c06287ad0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c06287ad0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2c06287ad0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051BA"/>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image" Target="../media/image18.png"/><Relationship Id="rId5" Type="http://schemas.openxmlformats.org/officeDocument/2006/relationships/image" Target="../media/image3.png"/><Relationship Id="rId6" Type="http://schemas.openxmlformats.org/officeDocument/2006/relationships/image" Target="../media/image1.png"/></Relationships>
</file>

<file path=ppt/slides/_rels/slide7.xml.rels><?xml version="1.0" encoding="UTF-8" standalone="yes"?><Relationships xmlns="http://schemas.openxmlformats.org/package/2006/relationships"><Relationship Id="rId11" Type="http://schemas.openxmlformats.org/officeDocument/2006/relationships/image" Target="../media/image13.png"/><Relationship Id="rId10" Type="http://schemas.openxmlformats.org/officeDocument/2006/relationships/image" Target="../media/image17.png"/><Relationship Id="rId13" Type="http://schemas.openxmlformats.org/officeDocument/2006/relationships/image" Target="../media/image12.png"/><Relationship Id="rId12"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7.png"/><Relationship Id="rId9" Type="http://schemas.openxmlformats.org/officeDocument/2006/relationships/image" Target="../media/image4.png"/><Relationship Id="rId14" Type="http://schemas.openxmlformats.org/officeDocument/2006/relationships/image" Target="../media/image11.png"/><Relationship Id="rId5" Type="http://schemas.openxmlformats.org/officeDocument/2006/relationships/image" Target="../media/image9.png"/><Relationship Id="rId6" Type="http://schemas.openxmlformats.org/officeDocument/2006/relationships/image" Target="../media/image6.png"/><Relationship Id="rId7" Type="http://schemas.openxmlformats.org/officeDocument/2006/relationships/image" Target="../media/image5.png"/><Relationship Id="rId8"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0.png"/><Relationship Id="rId4" Type="http://schemas.openxmlformats.org/officeDocument/2006/relationships/image" Target="../media/image14.png"/><Relationship Id="rId5" Type="http://schemas.openxmlformats.org/officeDocument/2006/relationships/image" Target="../media/image13.png"/><Relationship Id="rId6" Type="http://schemas.openxmlformats.org/officeDocument/2006/relationships/image" Target="../media/image15.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rgbClr val="FFFFFF"/>
                </a:solidFill>
              </a:rPr>
              <a:t>Junior Jay</a:t>
            </a:r>
            <a:endParaRPr>
              <a:solidFill>
                <a:srgbClr val="FFFFFF"/>
              </a:solidFill>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rgbClr val="FFFFFF"/>
                </a:solidFill>
              </a:rPr>
              <a:t>Scott </a:t>
            </a:r>
            <a:r>
              <a:rPr lang="en">
                <a:solidFill>
                  <a:srgbClr val="E06666"/>
                </a:solidFill>
              </a:rPr>
              <a:t>|</a:t>
            </a:r>
            <a:r>
              <a:rPr lang="en">
                <a:solidFill>
                  <a:srgbClr val="FFFFFF"/>
                </a:solidFill>
              </a:rPr>
              <a:t> Jake </a:t>
            </a:r>
            <a:r>
              <a:rPr lang="en">
                <a:solidFill>
                  <a:srgbClr val="E06666"/>
                </a:solidFill>
              </a:rPr>
              <a:t>|</a:t>
            </a:r>
            <a:r>
              <a:rPr lang="en">
                <a:solidFill>
                  <a:srgbClr val="FFFFFF"/>
                </a:solidFill>
              </a:rPr>
              <a:t> Luke </a:t>
            </a:r>
            <a:r>
              <a:rPr lang="en">
                <a:solidFill>
                  <a:srgbClr val="E06666"/>
                </a:solidFill>
              </a:rPr>
              <a:t>|</a:t>
            </a:r>
            <a:r>
              <a:rPr lang="en">
                <a:solidFill>
                  <a:srgbClr val="FFFFFF"/>
                </a:solidFill>
              </a:rPr>
              <a:t> Josh</a:t>
            </a:r>
            <a:endParaRPr>
              <a:solidFill>
                <a:srgbClr val="FFFFFF"/>
              </a:solidFill>
            </a:endParaRPr>
          </a:p>
        </p:txBody>
      </p:sp>
      <p:pic>
        <p:nvPicPr>
          <p:cNvPr id="56" name="Google Shape;56;p13"/>
          <p:cNvPicPr preferRelativeResize="0"/>
          <p:nvPr/>
        </p:nvPicPr>
        <p:blipFill rotWithShape="1">
          <a:blip r:embed="rId3">
            <a:alphaModFix/>
          </a:blip>
          <a:srcRect b="8346" l="42485" r="30579" t="14223"/>
          <a:stretch/>
        </p:blipFill>
        <p:spPr>
          <a:xfrm>
            <a:off x="85475" y="846875"/>
            <a:ext cx="2462974" cy="3379799"/>
          </a:xfrm>
          <a:prstGeom prst="rect">
            <a:avLst/>
          </a:prstGeom>
          <a:noFill/>
          <a:ln>
            <a:noFill/>
          </a:ln>
        </p:spPr>
      </p:pic>
      <p:pic>
        <p:nvPicPr>
          <p:cNvPr id="57" name="Google Shape;57;p13"/>
          <p:cNvPicPr preferRelativeResize="0"/>
          <p:nvPr/>
        </p:nvPicPr>
        <p:blipFill>
          <a:blip r:embed="rId4">
            <a:alphaModFix/>
          </a:blip>
          <a:stretch>
            <a:fillRect/>
          </a:stretch>
        </p:blipFill>
        <p:spPr>
          <a:xfrm>
            <a:off x="6618823" y="1656725"/>
            <a:ext cx="2213474" cy="18300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FFFF"/>
                </a:solidFill>
              </a:rPr>
              <a:t>MOTIVATION</a:t>
            </a:r>
            <a:endParaRPr b="1">
              <a:solidFill>
                <a:srgbClr val="FFFFFF"/>
              </a:solidFill>
            </a:endParaRPr>
          </a:p>
        </p:txBody>
      </p:sp>
      <p:sp>
        <p:nvSpPr>
          <p:cNvPr id="63" name="Google Shape;63;p14"/>
          <p:cNvSpPr txBox="1"/>
          <p:nvPr/>
        </p:nvSpPr>
        <p:spPr>
          <a:xfrm>
            <a:off x="311700" y="1090225"/>
            <a:ext cx="5688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rgbClr val="FFFFFF"/>
              </a:solidFill>
            </a:endParaRPr>
          </a:p>
          <a:p>
            <a:pPr indent="-311150" lvl="0" marL="457200" rtl="0" algn="l">
              <a:spcBef>
                <a:spcPts val="0"/>
              </a:spcBef>
              <a:spcAft>
                <a:spcPts val="0"/>
              </a:spcAft>
              <a:buClr>
                <a:srgbClr val="FFFFFF"/>
              </a:buClr>
              <a:buSzPts val="1300"/>
              <a:buChar char="●"/>
            </a:pPr>
            <a:r>
              <a:rPr b="1" lang="en" sz="1300">
                <a:solidFill>
                  <a:srgbClr val="FFFFFF"/>
                </a:solidFill>
              </a:rPr>
              <a:t>Fostering School Spirit and Engagement:</a:t>
            </a:r>
            <a:endParaRPr b="1" sz="1300">
              <a:solidFill>
                <a:srgbClr val="FFFFFF"/>
              </a:solidFill>
            </a:endParaRPr>
          </a:p>
          <a:p>
            <a:pPr indent="0" lvl="0" marL="457200" rtl="0" algn="l">
              <a:spcBef>
                <a:spcPts val="0"/>
              </a:spcBef>
              <a:spcAft>
                <a:spcPts val="0"/>
              </a:spcAft>
              <a:buNone/>
            </a:pPr>
            <a:r>
              <a:rPr lang="en" sz="1300">
                <a:solidFill>
                  <a:srgbClr val="FFFFFF"/>
                </a:solidFill>
              </a:rPr>
              <a:t>Animating the Jayhawks mascot to energize events, strengthen community bonds, and boost university pride.</a:t>
            </a:r>
            <a:endParaRPr sz="1300">
              <a:solidFill>
                <a:srgbClr val="FFFFFF"/>
              </a:solidFill>
            </a:endParaRPr>
          </a:p>
          <a:p>
            <a:pPr indent="0" lvl="0" marL="457200" rtl="0" algn="l">
              <a:spcBef>
                <a:spcPts val="0"/>
              </a:spcBef>
              <a:spcAft>
                <a:spcPts val="0"/>
              </a:spcAft>
              <a:buNone/>
            </a:pPr>
            <a:r>
              <a:t/>
            </a:r>
            <a:endParaRPr sz="1300">
              <a:solidFill>
                <a:srgbClr val="FFFFFF"/>
              </a:solidFill>
            </a:endParaRPr>
          </a:p>
          <a:p>
            <a:pPr indent="-311150" lvl="0" marL="457200" rtl="0" algn="l">
              <a:spcBef>
                <a:spcPts val="0"/>
              </a:spcBef>
              <a:spcAft>
                <a:spcPts val="0"/>
              </a:spcAft>
              <a:buClr>
                <a:srgbClr val="FFFFFF"/>
              </a:buClr>
              <a:buSzPts val="1300"/>
              <a:buChar char="●"/>
            </a:pPr>
            <a:r>
              <a:rPr b="1" lang="en" sz="1300">
                <a:solidFill>
                  <a:srgbClr val="FFFFFF"/>
                </a:solidFill>
              </a:rPr>
              <a:t>Interdisciplinary Learning and Innovation:</a:t>
            </a:r>
            <a:endParaRPr b="1" sz="1300">
              <a:solidFill>
                <a:srgbClr val="FFFFFF"/>
              </a:solidFill>
            </a:endParaRPr>
          </a:p>
          <a:p>
            <a:pPr indent="0" lvl="0" marL="457200" rtl="0" algn="l">
              <a:spcBef>
                <a:spcPts val="0"/>
              </a:spcBef>
              <a:spcAft>
                <a:spcPts val="0"/>
              </a:spcAft>
              <a:buNone/>
            </a:pPr>
            <a:r>
              <a:rPr lang="en" sz="1300">
                <a:solidFill>
                  <a:srgbClr val="FFFFFF"/>
                </a:solidFill>
              </a:rPr>
              <a:t>Offering hands-on experience in cutting-edge technology, promoting collaboration across fields, and showcasing KU's commitment to technological advancement.</a:t>
            </a:r>
            <a:endParaRPr sz="1300">
              <a:solidFill>
                <a:srgbClr val="FFFFFF"/>
              </a:solidFill>
            </a:endParaRPr>
          </a:p>
          <a:p>
            <a:pPr indent="0" lvl="0" marL="457200" rtl="0" algn="l">
              <a:spcBef>
                <a:spcPts val="0"/>
              </a:spcBef>
              <a:spcAft>
                <a:spcPts val="0"/>
              </a:spcAft>
              <a:buNone/>
            </a:pPr>
            <a:r>
              <a:t/>
            </a:r>
            <a:endParaRPr sz="1300">
              <a:solidFill>
                <a:srgbClr val="FFFFFF"/>
              </a:solidFill>
            </a:endParaRPr>
          </a:p>
          <a:p>
            <a:pPr indent="-311150" lvl="0" marL="457200" rtl="0" algn="l">
              <a:spcBef>
                <a:spcPts val="0"/>
              </a:spcBef>
              <a:spcAft>
                <a:spcPts val="0"/>
              </a:spcAft>
              <a:buClr>
                <a:srgbClr val="FFFFFF"/>
              </a:buClr>
              <a:buSzPts val="1300"/>
              <a:buChar char="●"/>
            </a:pPr>
            <a:r>
              <a:rPr b="1" lang="en" sz="1300">
                <a:solidFill>
                  <a:srgbClr val="FFFFFF"/>
                </a:solidFill>
              </a:rPr>
              <a:t>Enhancing Branding and Entertainment:</a:t>
            </a:r>
            <a:endParaRPr b="1" sz="1300">
              <a:solidFill>
                <a:srgbClr val="FFFFFF"/>
              </a:solidFill>
            </a:endParaRPr>
          </a:p>
          <a:p>
            <a:pPr indent="0" lvl="0" marL="457200" rtl="0" algn="l">
              <a:spcBef>
                <a:spcPts val="0"/>
              </a:spcBef>
              <a:spcAft>
                <a:spcPts val="0"/>
              </a:spcAft>
              <a:buNone/>
            </a:pPr>
            <a:r>
              <a:rPr lang="en" sz="1300">
                <a:solidFill>
                  <a:srgbClr val="FFFFFF"/>
                </a:solidFill>
              </a:rPr>
              <a:t>Utilizing the animatronic head as a unique attraction to elevate KU's brand presence and provide captivating entertainment at various functions.</a:t>
            </a:r>
            <a:endParaRPr sz="1300">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FFFF"/>
                </a:solidFill>
              </a:rPr>
              <a:t>TECHNICAL </a:t>
            </a:r>
            <a:r>
              <a:rPr b="1" lang="en">
                <a:solidFill>
                  <a:srgbClr val="FFFFFF"/>
                </a:solidFill>
              </a:rPr>
              <a:t>OBJECTIVES</a:t>
            </a:r>
            <a:endParaRPr b="1">
              <a:solidFill>
                <a:srgbClr val="FFFFFF"/>
              </a:solidFill>
            </a:endParaRPr>
          </a:p>
        </p:txBody>
      </p:sp>
      <p:sp>
        <p:nvSpPr>
          <p:cNvPr id="69" name="Google Shape;69;p15"/>
          <p:cNvSpPr txBox="1"/>
          <p:nvPr>
            <p:ph idx="1" type="body"/>
          </p:nvPr>
        </p:nvSpPr>
        <p:spPr>
          <a:xfrm>
            <a:off x="311700" y="1171979"/>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400">
                <a:solidFill>
                  <a:schemeClr val="lt1"/>
                </a:solidFill>
              </a:rPr>
              <a:t>The project's core objective is to upgrade a non-functional baby jay head with animatronics, illustrating the potential of such technology through articulated movements of eyebrows, eyelids, and the beak. The mechanical engineering team's responsibilities include developing the structural and mechanical aspects of these features, ensuring their seamless operation, and integrating all hardware components effectively. They are pivotal in achieving the mechanical fidelity and durability required for the animatronics to function as intended.</a:t>
            </a:r>
            <a:endParaRPr sz="1400">
              <a:solidFill>
                <a:schemeClr val="lt1"/>
              </a:solidFill>
            </a:endParaRPr>
          </a:p>
          <a:p>
            <a:pPr indent="0" lvl="0" marL="0" rtl="0" algn="l">
              <a:spcBef>
                <a:spcPts val="1200"/>
              </a:spcBef>
              <a:spcAft>
                <a:spcPts val="1200"/>
              </a:spcAft>
              <a:buNone/>
            </a:pPr>
            <a:r>
              <a:rPr lang="en" sz="1400">
                <a:solidFill>
                  <a:schemeClr val="lt1"/>
                </a:solidFill>
              </a:rPr>
              <a:t>Parallelly, the electrical and computer engineering team is focused on the electronic and software facets, designing custom PCBs, managing power systems, and implementing software that harnesses facial recognition technology to animate the features realistically. Their work is crucial in establishing the interactive capabilities of the animatronic head, providing the technical backbone for its operation, and demonstrating the application of sophisticated engineering principles to create responsive and lifelike animatronic expressions.</a:t>
            </a:r>
            <a:endParaRPr sz="14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FFFF"/>
                </a:solidFill>
              </a:rPr>
              <a:t>TECHNICAL APPROACH</a:t>
            </a:r>
            <a:endParaRPr b="1">
              <a:solidFill>
                <a:srgbClr val="FFFFFF"/>
              </a:solidFill>
            </a:endParaRPr>
          </a:p>
        </p:txBody>
      </p:sp>
      <p:sp>
        <p:nvSpPr>
          <p:cNvPr id="75" name="Google Shape;75;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55000" lnSpcReduction="20000"/>
          </a:bodyPr>
          <a:lstStyle/>
          <a:p>
            <a:pPr indent="0" lvl="0" marL="0" rtl="0" algn="l">
              <a:lnSpc>
                <a:spcPct val="90000"/>
              </a:lnSpc>
              <a:spcBef>
                <a:spcPts val="1000"/>
              </a:spcBef>
              <a:spcAft>
                <a:spcPts val="0"/>
              </a:spcAft>
              <a:buNone/>
            </a:pPr>
            <a:r>
              <a:rPr lang="en">
                <a:solidFill>
                  <a:schemeClr val="lt1"/>
                </a:solidFill>
              </a:rPr>
              <a:t>1. </a:t>
            </a:r>
            <a:r>
              <a:rPr b="1" lang="en">
                <a:solidFill>
                  <a:schemeClr val="lt1"/>
                </a:solidFill>
              </a:rPr>
              <a:t>Design and Conceptualization:</a:t>
            </a:r>
            <a:endParaRPr b="1">
              <a:solidFill>
                <a:schemeClr val="lt1"/>
              </a:solidFill>
            </a:endParaRPr>
          </a:p>
          <a:p>
            <a:pPr indent="-280987" lvl="0" marL="457200" rtl="0" algn="l">
              <a:lnSpc>
                <a:spcPct val="115000"/>
              </a:lnSpc>
              <a:spcBef>
                <a:spcPts val="500"/>
              </a:spcBef>
              <a:spcAft>
                <a:spcPts val="0"/>
              </a:spcAft>
              <a:buClr>
                <a:schemeClr val="lt1"/>
              </a:buClr>
              <a:buSzPct val="100000"/>
              <a:buAutoNum type="arabicPeriod"/>
            </a:pPr>
            <a:r>
              <a:rPr lang="en" sz="1500">
                <a:solidFill>
                  <a:schemeClr val="lt1"/>
                </a:solidFill>
              </a:rPr>
              <a:t>Our main focus these first 8 weeks have been on embodiment and configuration design regarding prototypes and testing.</a:t>
            </a:r>
            <a:endParaRPr sz="1500">
              <a:solidFill>
                <a:schemeClr val="lt1"/>
              </a:solidFill>
            </a:endParaRPr>
          </a:p>
          <a:p>
            <a:pPr indent="-280987" lvl="0" marL="457200" rtl="0" algn="l">
              <a:lnSpc>
                <a:spcPct val="115000"/>
              </a:lnSpc>
              <a:spcBef>
                <a:spcPts val="0"/>
              </a:spcBef>
              <a:spcAft>
                <a:spcPts val="0"/>
              </a:spcAft>
              <a:buClr>
                <a:schemeClr val="lt1"/>
              </a:buClr>
              <a:buSzPct val="100000"/>
              <a:buAutoNum type="arabicPeriod"/>
            </a:pPr>
            <a:r>
              <a:rPr lang="en" sz="1500">
                <a:solidFill>
                  <a:schemeClr val="lt1"/>
                </a:solidFill>
              </a:rPr>
              <a:t>The internal framework incorporates servo motors for precise, subtle movements and pneumatic systems for broader, more impactful actions. This structure ensures an optimal balance between weight distribution and motion range, facilitating realistic head turns and expressions.</a:t>
            </a:r>
            <a:endParaRPr sz="1500">
              <a:solidFill>
                <a:schemeClr val="lt1"/>
              </a:solidFill>
            </a:endParaRPr>
          </a:p>
          <a:p>
            <a:pPr indent="-280987" lvl="0" marL="457200" rtl="0" algn="l">
              <a:lnSpc>
                <a:spcPct val="115000"/>
              </a:lnSpc>
              <a:spcBef>
                <a:spcPts val="0"/>
              </a:spcBef>
              <a:spcAft>
                <a:spcPts val="0"/>
              </a:spcAft>
              <a:buClr>
                <a:schemeClr val="lt1"/>
              </a:buClr>
              <a:buSzPct val="100000"/>
              <a:buAutoNum type="arabicPeriod"/>
            </a:pPr>
            <a:r>
              <a:rPr lang="en" sz="1500">
                <a:solidFill>
                  <a:schemeClr val="lt1"/>
                </a:solidFill>
              </a:rPr>
              <a:t>We used design software and simulation tools such as ADAMS, SolidWorks</a:t>
            </a:r>
            <a:r>
              <a:rPr lang="en" sz="1500">
                <a:solidFill>
                  <a:schemeClr val="lt1"/>
                </a:solidFill>
              </a:rPr>
              <a:t>,</a:t>
            </a:r>
            <a:r>
              <a:rPr lang="en" sz="1500">
                <a:solidFill>
                  <a:schemeClr val="lt1"/>
                </a:solidFill>
              </a:rPr>
              <a:t> and Fusion 360 used to model and refine the animatronic head.</a:t>
            </a:r>
            <a:endParaRPr sz="1500">
              <a:solidFill>
                <a:schemeClr val="lt1"/>
              </a:solidFill>
            </a:endParaRPr>
          </a:p>
          <a:p>
            <a:pPr indent="0" lvl="0" marL="0" rtl="0" algn="l">
              <a:lnSpc>
                <a:spcPct val="90000"/>
              </a:lnSpc>
              <a:spcBef>
                <a:spcPts val="1000"/>
              </a:spcBef>
              <a:spcAft>
                <a:spcPts val="0"/>
              </a:spcAft>
              <a:buClr>
                <a:schemeClr val="dk1"/>
              </a:buClr>
              <a:buSzPct val="61111"/>
              <a:buFont typeface="Arial"/>
              <a:buNone/>
            </a:pPr>
            <a:r>
              <a:rPr lang="en">
                <a:solidFill>
                  <a:schemeClr val="lt1"/>
                </a:solidFill>
              </a:rPr>
              <a:t>2. </a:t>
            </a:r>
            <a:r>
              <a:rPr b="1" lang="en">
                <a:solidFill>
                  <a:schemeClr val="lt1"/>
                </a:solidFill>
              </a:rPr>
              <a:t>Mechatronics and Control Systems:</a:t>
            </a:r>
            <a:endParaRPr b="1">
              <a:solidFill>
                <a:schemeClr val="lt1"/>
              </a:solidFill>
            </a:endParaRPr>
          </a:p>
          <a:p>
            <a:pPr indent="0" lvl="0" marL="114300" rtl="0" algn="l">
              <a:lnSpc>
                <a:spcPct val="115000"/>
              </a:lnSpc>
              <a:spcBef>
                <a:spcPts val="500"/>
              </a:spcBef>
              <a:spcAft>
                <a:spcPts val="0"/>
              </a:spcAft>
              <a:buNone/>
            </a:pPr>
            <a:r>
              <a:rPr lang="en" sz="1500">
                <a:solidFill>
                  <a:schemeClr val="lt1"/>
                </a:solidFill>
              </a:rPr>
              <a:t>We’ve sought to find: </a:t>
            </a:r>
            <a:endParaRPr sz="1500">
              <a:solidFill>
                <a:schemeClr val="lt1"/>
              </a:solidFill>
            </a:endParaRPr>
          </a:p>
          <a:p>
            <a:pPr indent="-280987" lvl="0" marL="457200" rtl="0" algn="l">
              <a:lnSpc>
                <a:spcPct val="115000"/>
              </a:lnSpc>
              <a:spcBef>
                <a:spcPts val="500"/>
              </a:spcBef>
              <a:spcAft>
                <a:spcPts val="0"/>
              </a:spcAft>
              <a:buClr>
                <a:schemeClr val="lt1"/>
              </a:buClr>
              <a:buSzPct val="100000"/>
              <a:buAutoNum type="arabicPeriod"/>
            </a:pPr>
            <a:r>
              <a:rPr lang="en" sz="1500">
                <a:solidFill>
                  <a:schemeClr val="lt1"/>
                </a:solidFill>
              </a:rPr>
              <a:t>Description of </a:t>
            </a:r>
            <a:r>
              <a:rPr lang="en" sz="1500">
                <a:solidFill>
                  <a:schemeClr val="lt1"/>
                </a:solidFill>
              </a:rPr>
              <a:t>the integration of mechanical, electronic, and computer engineering in developing the animatronics control system.</a:t>
            </a:r>
            <a:endParaRPr sz="1500">
              <a:solidFill>
                <a:schemeClr val="lt1"/>
              </a:solidFill>
            </a:endParaRPr>
          </a:p>
          <a:p>
            <a:pPr indent="-280987" lvl="0" marL="457200" rtl="0" algn="l">
              <a:lnSpc>
                <a:spcPct val="115000"/>
              </a:lnSpc>
              <a:spcBef>
                <a:spcPts val="0"/>
              </a:spcBef>
              <a:spcAft>
                <a:spcPts val="0"/>
              </a:spcAft>
              <a:buClr>
                <a:schemeClr val="lt1"/>
              </a:buClr>
              <a:buSzPct val="100000"/>
              <a:buAutoNum type="arabicPeriod"/>
            </a:pPr>
            <a:r>
              <a:rPr lang="en" sz="1500">
                <a:solidFill>
                  <a:schemeClr val="lt1"/>
                </a:solidFill>
              </a:rPr>
              <a:t>Explanation of the actuators, sensors, and controllers used to animate the Jayhawks head, including how they interact to achieve lifelike movements.</a:t>
            </a:r>
            <a:endParaRPr sz="1500">
              <a:solidFill>
                <a:schemeClr val="lt1"/>
              </a:solidFill>
            </a:endParaRPr>
          </a:p>
          <a:p>
            <a:pPr indent="0" lvl="0" marL="0" rtl="0" algn="l">
              <a:lnSpc>
                <a:spcPct val="90000"/>
              </a:lnSpc>
              <a:spcBef>
                <a:spcPts val="1000"/>
              </a:spcBef>
              <a:spcAft>
                <a:spcPts val="0"/>
              </a:spcAft>
              <a:buClr>
                <a:schemeClr val="dk1"/>
              </a:buClr>
              <a:buSzPct val="61111"/>
              <a:buFont typeface="Arial"/>
              <a:buNone/>
            </a:pPr>
            <a:r>
              <a:rPr lang="en">
                <a:solidFill>
                  <a:schemeClr val="lt1"/>
                </a:solidFill>
              </a:rPr>
              <a:t>3</a:t>
            </a:r>
            <a:r>
              <a:rPr b="1" lang="en">
                <a:solidFill>
                  <a:schemeClr val="lt1"/>
                </a:solidFill>
              </a:rPr>
              <a:t>. Enhanced Computational Power:</a:t>
            </a:r>
            <a:endParaRPr b="1">
              <a:solidFill>
                <a:schemeClr val="lt1"/>
              </a:solidFill>
            </a:endParaRPr>
          </a:p>
          <a:p>
            <a:pPr indent="-280289" lvl="0" marL="457200" rtl="0" algn="l">
              <a:lnSpc>
                <a:spcPct val="115000"/>
              </a:lnSpc>
              <a:spcBef>
                <a:spcPts val="500"/>
              </a:spcBef>
              <a:spcAft>
                <a:spcPts val="0"/>
              </a:spcAft>
              <a:buClr>
                <a:schemeClr val="lt1"/>
              </a:buClr>
              <a:buSzPct val="100000"/>
              <a:buAutoNum type="arabicPeriod"/>
            </a:pPr>
            <a:r>
              <a:rPr lang="en" sz="1480">
                <a:solidFill>
                  <a:schemeClr val="lt1"/>
                </a:solidFill>
              </a:rPr>
              <a:t>By choosing a co-processor-based system, we leverage additional computational resources to handle complex algorithms and real-time processing, essential for delivering nuanced and dynamic animatronic movements.</a:t>
            </a:r>
            <a:endParaRPr sz="1480">
              <a:solidFill>
                <a:schemeClr val="lt1"/>
              </a:solidFill>
            </a:endParaRPr>
          </a:p>
          <a:p>
            <a:pPr indent="-280289" lvl="0" marL="457200" rtl="0" algn="l">
              <a:lnSpc>
                <a:spcPct val="115000"/>
              </a:lnSpc>
              <a:spcBef>
                <a:spcPts val="0"/>
              </a:spcBef>
              <a:spcAft>
                <a:spcPts val="0"/>
              </a:spcAft>
              <a:buClr>
                <a:schemeClr val="lt1"/>
              </a:buClr>
              <a:buSzPct val="100000"/>
              <a:buAutoNum type="arabicPeriod"/>
            </a:pPr>
            <a:r>
              <a:rPr lang="en" sz="1480">
                <a:solidFill>
                  <a:schemeClr val="lt1"/>
                </a:solidFill>
              </a:rPr>
              <a:t>The software is specifically programmed to decode intricate motion sequence files, which detail the positional, rotational, and timing information for each animatronic component, ensuring precise execution of pre-designed movements.</a:t>
            </a:r>
            <a:endParaRPr sz="1480">
              <a:solidFill>
                <a:schemeClr val="lt1"/>
              </a:solidFill>
            </a:endParaRPr>
          </a:p>
          <a:p>
            <a:pPr indent="0" lvl="0" marL="0" rtl="0" algn="l">
              <a:lnSpc>
                <a:spcPct val="90000"/>
              </a:lnSpc>
              <a:spcBef>
                <a:spcPts val="1000"/>
              </a:spcBef>
              <a:spcAft>
                <a:spcPts val="0"/>
              </a:spcAft>
              <a:buClr>
                <a:schemeClr val="dk1"/>
              </a:buClr>
              <a:buSzPct val="61111"/>
              <a:buFont typeface="Arial"/>
              <a:buNone/>
            </a:pPr>
            <a:r>
              <a:rPr lang="en">
                <a:solidFill>
                  <a:schemeClr val="lt1"/>
                </a:solidFill>
              </a:rPr>
              <a:t>4. </a:t>
            </a:r>
            <a:r>
              <a:rPr b="1" lang="en">
                <a:solidFill>
                  <a:schemeClr val="lt1"/>
                </a:solidFill>
              </a:rPr>
              <a:t>Materials and Fabrication:</a:t>
            </a:r>
            <a:endParaRPr b="1">
              <a:solidFill>
                <a:schemeClr val="lt1"/>
              </a:solidFill>
            </a:endParaRPr>
          </a:p>
          <a:p>
            <a:pPr indent="-280987" lvl="0" marL="457200" rtl="0" algn="l">
              <a:lnSpc>
                <a:spcPct val="115000"/>
              </a:lnSpc>
              <a:spcBef>
                <a:spcPts val="500"/>
              </a:spcBef>
              <a:spcAft>
                <a:spcPts val="0"/>
              </a:spcAft>
              <a:buClr>
                <a:schemeClr val="lt1"/>
              </a:buClr>
              <a:buSzPct val="100000"/>
              <a:buAutoNum type="arabicPeriod"/>
            </a:pPr>
            <a:r>
              <a:rPr lang="en" sz="1500">
                <a:solidFill>
                  <a:schemeClr val="lt1"/>
                </a:solidFill>
              </a:rPr>
              <a:t>Used </a:t>
            </a:r>
            <a:r>
              <a:rPr lang="en" sz="1500">
                <a:solidFill>
                  <a:schemeClr val="lt1"/>
                </a:solidFill>
              </a:rPr>
              <a:t>advanced 3D printing methods to create precise and complex internal frameworks, so we can manufacture metal </a:t>
            </a:r>
            <a:r>
              <a:rPr lang="en" sz="1500">
                <a:solidFill>
                  <a:schemeClr val="lt1"/>
                </a:solidFill>
              </a:rPr>
              <a:t>components</a:t>
            </a:r>
            <a:r>
              <a:rPr lang="en" sz="1500">
                <a:solidFill>
                  <a:schemeClr val="lt1"/>
                </a:solidFill>
              </a:rPr>
              <a:t> for the final design to ensure reliability </a:t>
            </a:r>
            <a:endParaRPr sz="1500">
              <a:solidFill>
                <a:schemeClr val="lt1"/>
              </a:solidFill>
            </a:endParaRPr>
          </a:p>
          <a:p>
            <a:pPr indent="0" lvl="0" marL="685800" rtl="0" algn="l">
              <a:spcBef>
                <a:spcPts val="1200"/>
              </a:spcBef>
              <a:spcAft>
                <a:spcPts val="1200"/>
              </a:spcAft>
              <a:buNone/>
            </a:pPr>
            <a:r>
              <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rgbClr val="FFFFFF"/>
                </a:solidFill>
              </a:rPr>
              <a:t>PROGRESS OVERVIEW</a:t>
            </a:r>
            <a:endParaRPr b="1">
              <a:solidFill>
                <a:srgbClr val="FFFFFF"/>
              </a:solidFill>
            </a:endParaRPr>
          </a:p>
        </p:txBody>
      </p:sp>
      <p:sp>
        <p:nvSpPr>
          <p:cNvPr id="81" name="Google Shape;8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marR="0" rtl="0" algn="l">
              <a:lnSpc>
                <a:spcPct val="115000"/>
              </a:lnSpc>
              <a:spcBef>
                <a:spcPts val="1200"/>
              </a:spcBef>
              <a:spcAft>
                <a:spcPts val="0"/>
              </a:spcAft>
              <a:buNone/>
            </a:pPr>
            <a:r>
              <a:rPr lang="en">
                <a:solidFill>
                  <a:srgbClr val="FFFFFF"/>
                </a:solidFill>
              </a:rPr>
              <a:t>We been at work making CAD models, printing, and testing our mechanisms for the three systems each week. </a:t>
            </a:r>
            <a:endParaRPr>
              <a:solidFill>
                <a:srgbClr val="FFFFFF"/>
              </a:solidFill>
            </a:endParaRPr>
          </a:p>
          <a:p>
            <a:pPr indent="0" lvl="0" marL="457200" marR="0" rtl="0" algn="l">
              <a:lnSpc>
                <a:spcPct val="115000"/>
              </a:lnSpc>
              <a:spcBef>
                <a:spcPts val="1200"/>
              </a:spcBef>
              <a:spcAft>
                <a:spcPts val="0"/>
              </a:spcAft>
              <a:buNone/>
            </a:pPr>
            <a:r>
              <a:rPr lang="en">
                <a:solidFill>
                  <a:srgbClr val="FFFFFF"/>
                </a:solidFill>
              </a:rPr>
              <a:t>Lower Beak Actuation - Decided to switch to direct servo mount after meeting w/machine shop</a:t>
            </a:r>
            <a:endParaRPr>
              <a:solidFill>
                <a:srgbClr val="FFFFFF"/>
              </a:solidFill>
            </a:endParaRPr>
          </a:p>
          <a:p>
            <a:pPr indent="0" lvl="0" marL="457200" marR="0" rtl="0" algn="l">
              <a:lnSpc>
                <a:spcPct val="115000"/>
              </a:lnSpc>
              <a:spcBef>
                <a:spcPts val="1200"/>
              </a:spcBef>
              <a:spcAft>
                <a:spcPts val="0"/>
              </a:spcAft>
              <a:buNone/>
            </a:pPr>
            <a:r>
              <a:rPr lang="en">
                <a:solidFill>
                  <a:srgbClr val="FFFFFF"/>
                </a:solidFill>
              </a:rPr>
              <a:t>Eyebrow Actuation - </a:t>
            </a:r>
            <a:r>
              <a:rPr lang="en">
                <a:solidFill>
                  <a:srgbClr val="FFFFFF"/>
                </a:solidFill>
              </a:rPr>
              <a:t>Successfully</a:t>
            </a:r>
            <a:r>
              <a:rPr lang="en">
                <a:solidFill>
                  <a:srgbClr val="FFFFFF"/>
                </a:solidFill>
              </a:rPr>
              <a:t> tested three-bar linkage controlled by two servos</a:t>
            </a:r>
            <a:endParaRPr>
              <a:solidFill>
                <a:srgbClr val="FFFFFF"/>
              </a:solidFill>
            </a:endParaRPr>
          </a:p>
          <a:p>
            <a:pPr indent="0" lvl="0" marL="0" marR="0" rtl="0" algn="l">
              <a:lnSpc>
                <a:spcPct val="115000"/>
              </a:lnSpc>
              <a:spcBef>
                <a:spcPts val="1200"/>
              </a:spcBef>
              <a:spcAft>
                <a:spcPts val="0"/>
              </a:spcAft>
              <a:buNone/>
            </a:pPr>
            <a:r>
              <a:rPr lang="en">
                <a:solidFill>
                  <a:srgbClr val="FFFFFF"/>
                </a:solidFill>
              </a:rPr>
              <a:t>	Eyelid Actuation - Initial proof of concept went well. Refining design changes. Final design will </a:t>
            </a:r>
            <a:r>
              <a:rPr lang="en">
                <a:solidFill>
                  <a:srgbClr val="FFFFFF"/>
                </a:solidFill>
              </a:rPr>
              <a:t>incorporate</a:t>
            </a:r>
            <a:r>
              <a:rPr lang="en">
                <a:solidFill>
                  <a:srgbClr val="FFFFFF"/>
                </a:solidFill>
              </a:rPr>
              <a:t> vacuum formed eyes and a aluminum frame.</a:t>
            </a:r>
            <a:endParaRPr>
              <a:solidFill>
                <a:srgbClr val="FFFFFF"/>
              </a:solidFill>
            </a:endParaRPr>
          </a:p>
          <a:p>
            <a:pPr indent="0" lvl="0" marL="0" marR="0" rtl="0" algn="l">
              <a:lnSpc>
                <a:spcPct val="115000"/>
              </a:lnSpc>
              <a:spcBef>
                <a:spcPts val="1200"/>
              </a:spcBef>
              <a:spcAft>
                <a:spcPts val="1200"/>
              </a:spcAft>
              <a:buNone/>
            </a:pPr>
            <a:r>
              <a:t/>
            </a:r>
            <a:endParaRPr>
              <a:solidFill>
                <a:srgbClr val="FFFFF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LOWER BEAK PROGRESS</a:t>
            </a:r>
            <a:endParaRPr b="1">
              <a:solidFill>
                <a:schemeClr val="lt1"/>
              </a:solidFill>
            </a:endParaRPr>
          </a:p>
          <a:p>
            <a:pPr indent="0" lvl="0" marL="457200" rtl="0" algn="ctr">
              <a:lnSpc>
                <a:spcPct val="115000"/>
              </a:lnSpc>
              <a:spcBef>
                <a:spcPts val="1200"/>
              </a:spcBef>
              <a:spcAft>
                <a:spcPts val="1200"/>
              </a:spcAft>
              <a:buClr>
                <a:schemeClr val="dk1"/>
              </a:buClr>
              <a:buSzPct val="51562"/>
              <a:buFont typeface="Arial"/>
              <a:buNone/>
            </a:pPr>
            <a:r>
              <a:t/>
            </a:r>
            <a:endParaRPr sz="2133">
              <a:solidFill>
                <a:schemeClr val="lt1"/>
              </a:solidFill>
            </a:endParaRPr>
          </a:p>
        </p:txBody>
      </p:sp>
      <p:sp>
        <p:nvSpPr>
          <p:cNvPr id="87" name="Google Shape;87;p18"/>
          <p:cNvSpPr txBox="1"/>
          <p:nvPr>
            <p:ph idx="1" type="body"/>
          </p:nvPr>
        </p:nvSpPr>
        <p:spPr>
          <a:xfrm>
            <a:off x="311700" y="1152475"/>
            <a:ext cx="8520600" cy="15255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lt1"/>
                </a:solidFill>
              </a:rPr>
              <a:t>Met with Charles in the ME machine shop. After meeting, we determined to put the old cam concept on hold. </a:t>
            </a:r>
            <a:endParaRPr>
              <a:solidFill>
                <a:schemeClr val="lt1"/>
              </a:solidFill>
            </a:endParaRPr>
          </a:p>
          <a:p>
            <a:pPr indent="0" lvl="0" marL="0" rtl="0" algn="l">
              <a:spcBef>
                <a:spcPts val="1200"/>
              </a:spcBef>
              <a:spcAft>
                <a:spcPts val="0"/>
              </a:spcAft>
              <a:buNone/>
            </a:pPr>
            <a:r>
              <a:rPr lang="en">
                <a:solidFill>
                  <a:schemeClr val="lt1"/>
                </a:solidFill>
              </a:rPr>
              <a:t>Designed new part that connects AL extrusion directly to the servo, plus</a:t>
            </a:r>
            <a:r>
              <a:rPr lang="en">
                <a:solidFill>
                  <a:schemeClr val="lt1"/>
                </a:solidFill>
              </a:rPr>
              <a:t> new mount to </a:t>
            </a:r>
            <a:r>
              <a:rPr lang="en">
                <a:solidFill>
                  <a:schemeClr val="lt1"/>
                </a:solidFill>
              </a:rPr>
              <a:t>attach</a:t>
            </a:r>
            <a:r>
              <a:rPr lang="en">
                <a:solidFill>
                  <a:schemeClr val="lt1"/>
                </a:solidFill>
              </a:rPr>
              <a:t> to the head. </a:t>
            </a:r>
            <a:endParaRPr>
              <a:solidFill>
                <a:schemeClr val="lt1"/>
              </a:solidFill>
            </a:endParaRPr>
          </a:p>
          <a:p>
            <a:pPr indent="0" lvl="0" marL="0" rtl="0" algn="l">
              <a:spcBef>
                <a:spcPts val="1200"/>
              </a:spcBef>
              <a:spcAft>
                <a:spcPts val="1200"/>
              </a:spcAft>
              <a:buNone/>
            </a:pPr>
            <a:r>
              <a:rPr lang="en">
                <a:solidFill>
                  <a:schemeClr val="lt1"/>
                </a:solidFill>
              </a:rPr>
              <a:t>Tried testing servo, but not giving enough torque to lift weight of beak. Possibly an electrical issue, will need to discuss with EE team about voltage/current supply to the servo.</a:t>
            </a:r>
            <a:endParaRPr>
              <a:solidFill>
                <a:schemeClr val="lt1"/>
              </a:solidFill>
            </a:endParaRPr>
          </a:p>
        </p:txBody>
      </p:sp>
      <p:pic>
        <p:nvPicPr>
          <p:cNvPr id="88" name="Google Shape;88;p18"/>
          <p:cNvPicPr preferRelativeResize="0"/>
          <p:nvPr/>
        </p:nvPicPr>
        <p:blipFill>
          <a:blip r:embed="rId3">
            <a:alphaModFix/>
          </a:blip>
          <a:stretch>
            <a:fillRect/>
          </a:stretch>
        </p:blipFill>
        <p:spPr>
          <a:xfrm rot="-5400000">
            <a:off x="1677888" y="1510612"/>
            <a:ext cx="2129100" cy="4587126"/>
          </a:xfrm>
          <a:prstGeom prst="rect">
            <a:avLst/>
          </a:prstGeom>
          <a:noFill/>
          <a:ln>
            <a:noFill/>
          </a:ln>
        </p:spPr>
      </p:pic>
      <p:pic>
        <p:nvPicPr>
          <p:cNvPr id="89" name="Google Shape;89;p18"/>
          <p:cNvPicPr preferRelativeResize="0"/>
          <p:nvPr/>
        </p:nvPicPr>
        <p:blipFill>
          <a:blip r:embed="rId4">
            <a:alphaModFix/>
          </a:blip>
          <a:stretch>
            <a:fillRect/>
          </a:stretch>
        </p:blipFill>
        <p:spPr>
          <a:xfrm>
            <a:off x="5601350" y="2624000"/>
            <a:ext cx="2889323" cy="2244725"/>
          </a:xfrm>
          <a:prstGeom prst="rect">
            <a:avLst/>
          </a:prstGeom>
          <a:noFill/>
          <a:ln>
            <a:noFill/>
          </a:ln>
        </p:spPr>
      </p:pic>
      <p:pic>
        <p:nvPicPr>
          <p:cNvPr id="90" name="Google Shape;90;p18"/>
          <p:cNvPicPr preferRelativeResize="0"/>
          <p:nvPr/>
        </p:nvPicPr>
        <p:blipFill>
          <a:blip r:embed="rId5">
            <a:alphaModFix/>
          </a:blip>
          <a:stretch>
            <a:fillRect/>
          </a:stretch>
        </p:blipFill>
        <p:spPr>
          <a:xfrm>
            <a:off x="51174" y="34650"/>
            <a:ext cx="1215275" cy="1056175"/>
          </a:xfrm>
          <a:prstGeom prst="rect">
            <a:avLst/>
          </a:prstGeom>
          <a:noFill/>
          <a:ln>
            <a:noFill/>
          </a:ln>
        </p:spPr>
      </p:pic>
      <p:pic>
        <p:nvPicPr>
          <p:cNvPr id="91" name="Google Shape;91;p18"/>
          <p:cNvPicPr preferRelativeResize="0"/>
          <p:nvPr/>
        </p:nvPicPr>
        <p:blipFill>
          <a:blip r:embed="rId6">
            <a:alphaModFix/>
          </a:blip>
          <a:stretch>
            <a:fillRect/>
          </a:stretch>
        </p:blipFill>
        <p:spPr>
          <a:xfrm>
            <a:off x="7853824" y="45273"/>
            <a:ext cx="1215275" cy="114533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
                <a:solidFill>
                  <a:schemeClr val="lt1"/>
                </a:solidFill>
              </a:rPr>
              <a:t>EYEBROW PROGRESS</a:t>
            </a:r>
            <a:endParaRPr b="1">
              <a:solidFill>
                <a:schemeClr val="lt1"/>
              </a:solidFill>
            </a:endParaRPr>
          </a:p>
          <a:p>
            <a:pPr indent="0" lvl="0" marL="457200" rtl="0" algn="ctr">
              <a:lnSpc>
                <a:spcPct val="115000"/>
              </a:lnSpc>
              <a:spcBef>
                <a:spcPts val="1200"/>
              </a:spcBef>
              <a:spcAft>
                <a:spcPts val="0"/>
              </a:spcAft>
              <a:buClr>
                <a:schemeClr val="dk1"/>
              </a:buClr>
              <a:buSzPct val="51562"/>
              <a:buFont typeface="Arial"/>
              <a:buNone/>
            </a:pPr>
            <a:r>
              <a:t/>
            </a:r>
            <a:endParaRPr sz="2133">
              <a:solidFill>
                <a:schemeClr val="lt1"/>
              </a:solidFill>
            </a:endParaRPr>
          </a:p>
          <a:p>
            <a:pPr indent="0" lvl="0" marL="0" rtl="0" algn="l">
              <a:spcBef>
                <a:spcPts val="1200"/>
              </a:spcBef>
              <a:spcAft>
                <a:spcPts val="0"/>
              </a:spcAft>
              <a:buNone/>
            </a:pPr>
            <a:r>
              <a:t/>
            </a:r>
            <a:endParaRPr/>
          </a:p>
        </p:txBody>
      </p:sp>
      <p:sp>
        <p:nvSpPr>
          <p:cNvPr id="97" name="Google Shape;97;p19"/>
          <p:cNvSpPr txBox="1"/>
          <p:nvPr>
            <p:ph idx="1" type="body"/>
          </p:nvPr>
        </p:nvSpPr>
        <p:spPr>
          <a:xfrm>
            <a:off x="311700" y="1204325"/>
            <a:ext cx="6196200" cy="23268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lang="en">
                <a:solidFill>
                  <a:schemeClr val="lt1"/>
                </a:solidFill>
              </a:rPr>
              <a:t>Successfully</a:t>
            </a:r>
            <a:r>
              <a:rPr lang="en">
                <a:solidFill>
                  <a:schemeClr val="lt1"/>
                </a:solidFill>
              </a:rPr>
              <a:t> installed right eyebrow, tested by manually setting servo positions</a:t>
            </a:r>
            <a:endParaRPr>
              <a:solidFill>
                <a:schemeClr val="lt1"/>
              </a:solidFill>
            </a:endParaRPr>
          </a:p>
          <a:p>
            <a:pPr indent="0" lvl="0" marL="0" rtl="0" algn="l">
              <a:spcBef>
                <a:spcPts val="1200"/>
              </a:spcBef>
              <a:spcAft>
                <a:spcPts val="0"/>
              </a:spcAft>
              <a:buNone/>
            </a:pPr>
            <a:r>
              <a:rPr lang="en">
                <a:solidFill>
                  <a:schemeClr val="lt1"/>
                </a:solidFill>
              </a:rPr>
              <a:t>Wrote python script using computer vision to detect my expression as “normal” or “angry” depending on distance </a:t>
            </a:r>
            <a:r>
              <a:rPr lang="en">
                <a:solidFill>
                  <a:schemeClr val="lt1"/>
                </a:solidFill>
              </a:rPr>
              <a:t>between</a:t>
            </a:r>
            <a:r>
              <a:rPr lang="en">
                <a:solidFill>
                  <a:schemeClr val="lt1"/>
                </a:solidFill>
              </a:rPr>
              <a:t> facial feature points</a:t>
            </a:r>
            <a:endParaRPr>
              <a:solidFill>
                <a:schemeClr val="lt1"/>
              </a:solidFill>
            </a:endParaRPr>
          </a:p>
          <a:p>
            <a:pPr indent="0" lvl="0" marL="0" rtl="0" algn="l">
              <a:spcBef>
                <a:spcPts val="1200"/>
              </a:spcBef>
              <a:spcAft>
                <a:spcPts val="0"/>
              </a:spcAft>
              <a:buNone/>
            </a:pPr>
            <a:r>
              <a:rPr lang="en">
                <a:solidFill>
                  <a:schemeClr val="lt1"/>
                </a:solidFill>
              </a:rPr>
              <a:t>In future, will need to coordinate with EECS team to complete rest of expression detection and make sure program is robust, works in low light, and in close quarters</a:t>
            </a:r>
            <a:endParaRPr>
              <a:solidFill>
                <a:schemeClr val="lt1"/>
              </a:solidFill>
            </a:endParaRPr>
          </a:p>
          <a:p>
            <a:pPr indent="0" lvl="0" marL="0" rtl="0" algn="l">
              <a:spcBef>
                <a:spcPts val="1200"/>
              </a:spcBef>
              <a:spcAft>
                <a:spcPts val="1200"/>
              </a:spcAft>
              <a:buNone/>
            </a:pPr>
            <a:r>
              <a:t/>
            </a:r>
            <a:endParaRPr>
              <a:solidFill>
                <a:schemeClr val="lt1"/>
              </a:solidFill>
              <a:highlight>
                <a:srgbClr val="FF00FF"/>
              </a:highlight>
            </a:endParaRPr>
          </a:p>
        </p:txBody>
      </p:sp>
      <p:pic>
        <p:nvPicPr>
          <p:cNvPr id="98" name="Google Shape;98;p19"/>
          <p:cNvPicPr preferRelativeResize="0"/>
          <p:nvPr/>
        </p:nvPicPr>
        <p:blipFill rotWithShape="1">
          <a:blip r:embed="rId3">
            <a:alphaModFix/>
          </a:blip>
          <a:srcRect b="0" l="0" r="56445" t="0"/>
          <a:stretch/>
        </p:blipFill>
        <p:spPr>
          <a:xfrm>
            <a:off x="6305649" y="1742125"/>
            <a:ext cx="1158250" cy="1493425"/>
          </a:xfrm>
          <a:prstGeom prst="rect">
            <a:avLst/>
          </a:prstGeom>
          <a:noFill/>
          <a:ln>
            <a:noFill/>
          </a:ln>
        </p:spPr>
      </p:pic>
      <p:pic>
        <p:nvPicPr>
          <p:cNvPr id="99" name="Google Shape;99;p19"/>
          <p:cNvPicPr preferRelativeResize="0"/>
          <p:nvPr/>
        </p:nvPicPr>
        <p:blipFill rotWithShape="1">
          <a:blip r:embed="rId4">
            <a:alphaModFix/>
          </a:blip>
          <a:srcRect b="0" l="0" r="54245" t="0"/>
          <a:stretch/>
        </p:blipFill>
        <p:spPr>
          <a:xfrm>
            <a:off x="6298163" y="160563"/>
            <a:ext cx="1158250" cy="1462474"/>
          </a:xfrm>
          <a:prstGeom prst="rect">
            <a:avLst/>
          </a:prstGeom>
          <a:noFill/>
          <a:ln>
            <a:noFill/>
          </a:ln>
        </p:spPr>
      </p:pic>
      <p:pic>
        <p:nvPicPr>
          <p:cNvPr id="100" name="Google Shape;100;p19"/>
          <p:cNvPicPr preferRelativeResize="0"/>
          <p:nvPr/>
        </p:nvPicPr>
        <p:blipFill>
          <a:blip r:embed="rId5">
            <a:alphaModFix/>
          </a:blip>
          <a:stretch>
            <a:fillRect/>
          </a:stretch>
        </p:blipFill>
        <p:spPr>
          <a:xfrm>
            <a:off x="6196000" y="3637313"/>
            <a:ext cx="1362575" cy="1182500"/>
          </a:xfrm>
          <a:prstGeom prst="rect">
            <a:avLst/>
          </a:prstGeom>
          <a:noFill/>
          <a:ln>
            <a:noFill/>
          </a:ln>
        </p:spPr>
      </p:pic>
      <p:pic>
        <p:nvPicPr>
          <p:cNvPr id="101" name="Google Shape;101;p19"/>
          <p:cNvPicPr preferRelativeResize="0"/>
          <p:nvPr/>
        </p:nvPicPr>
        <p:blipFill>
          <a:blip r:embed="rId6">
            <a:alphaModFix/>
          </a:blip>
          <a:stretch>
            <a:fillRect/>
          </a:stretch>
        </p:blipFill>
        <p:spPr>
          <a:xfrm>
            <a:off x="7789940" y="3637325"/>
            <a:ext cx="1232888" cy="1182500"/>
          </a:xfrm>
          <a:prstGeom prst="rect">
            <a:avLst/>
          </a:prstGeom>
          <a:noFill/>
          <a:ln>
            <a:noFill/>
          </a:ln>
        </p:spPr>
      </p:pic>
      <p:pic>
        <p:nvPicPr>
          <p:cNvPr id="102" name="Google Shape;102;p19"/>
          <p:cNvPicPr preferRelativeResize="0"/>
          <p:nvPr/>
        </p:nvPicPr>
        <p:blipFill rotWithShape="1">
          <a:blip r:embed="rId7">
            <a:alphaModFix/>
          </a:blip>
          <a:srcRect b="4428" l="3030" r="-3030" t="4272"/>
          <a:stretch/>
        </p:blipFill>
        <p:spPr>
          <a:xfrm>
            <a:off x="4666675" y="3619650"/>
            <a:ext cx="1362575" cy="1182500"/>
          </a:xfrm>
          <a:prstGeom prst="rect">
            <a:avLst/>
          </a:prstGeom>
          <a:noFill/>
          <a:ln>
            <a:noFill/>
          </a:ln>
        </p:spPr>
      </p:pic>
      <p:pic>
        <p:nvPicPr>
          <p:cNvPr id="103" name="Google Shape;103;p19"/>
          <p:cNvPicPr preferRelativeResize="0"/>
          <p:nvPr/>
        </p:nvPicPr>
        <p:blipFill>
          <a:blip r:embed="rId8">
            <a:alphaModFix/>
          </a:blip>
          <a:stretch>
            <a:fillRect/>
          </a:stretch>
        </p:blipFill>
        <p:spPr>
          <a:xfrm>
            <a:off x="3142616" y="3619650"/>
            <a:ext cx="1287410" cy="1182500"/>
          </a:xfrm>
          <a:prstGeom prst="rect">
            <a:avLst/>
          </a:prstGeom>
          <a:noFill/>
          <a:ln>
            <a:noFill/>
          </a:ln>
        </p:spPr>
      </p:pic>
      <p:sp>
        <p:nvSpPr>
          <p:cNvPr id="104" name="Google Shape;104;p19"/>
          <p:cNvSpPr txBox="1"/>
          <p:nvPr/>
        </p:nvSpPr>
        <p:spPr>
          <a:xfrm>
            <a:off x="6298175" y="3163925"/>
            <a:ext cx="2760900" cy="8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Inner-brow distance determines expression</a:t>
            </a:r>
            <a:endParaRPr sz="900">
              <a:solidFill>
                <a:srgbClr val="FFFFFF"/>
              </a:solidFill>
            </a:endParaRPr>
          </a:p>
        </p:txBody>
      </p:sp>
      <p:sp>
        <p:nvSpPr>
          <p:cNvPr id="105" name="Google Shape;105;p19"/>
          <p:cNvSpPr txBox="1"/>
          <p:nvPr/>
        </p:nvSpPr>
        <p:spPr>
          <a:xfrm>
            <a:off x="3298075" y="4802150"/>
            <a:ext cx="976500" cy="3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surprised</a:t>
            </a:r>
            <a:endParaRPr sz="900">
              <a:solidFill>
                <a:srgbClr val="FFFFFF"/>
              </a:solidFill>
            </a:endParaRPr>
          </a:p>
        </p:txBody>
      </p:sp>
      <p:sp>
        <p:nvSpPr>
          <p:cNvPr id="106" name="Google Shape;106;p19"/>
          <p:cNvSpPr txBox="1"/>
          <p:nvPr/>
        </p:nvSpPr>
        <p:spPr>
          <a:xfrm>
            <a:off x="4797463" y="4802150"/>
            <a:ext cx="976500" cy="3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worried</a:t>
            </a:r>
            <a:endParaRPr sz="900">
              <a:solidFill>
                <a:srgbClr val="FFFFFF"/>
              </a:solidFill>
            </a:endParaRPr>
          </a:p>
        </p:txBody>
      </p:sp>
      <p:sp>
        <p:nvSpPr>
          <p:cNvPr id="107" name="Google Shape;107;p19"/>
          <p:cNvSpPr txBox="1"/>
          <p:nvPr/>
        </p:nvSpPr>
        <p:spPr>
          <a:xfrm>
            <a:off x="6371263" y="4802150"/>
            <a:ext cx="976500" cy="3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angry</a:t>
            </a:r>
            <a:endParaRPr sz="900">
              <a:solidFill>
                <a:srgbClr val="FFFFFF"/>
              </a:solidFill>
            </a:endParaRPr>
          </a:p>
        </p:txBody>
      </p:sp>
      <p:sp>
        <p:nvSpPr>
          <p:cNvPr id="108" name="Google Shape;108;p19"/>
          <p:cNvSpPr txBox="1"/>
          <p:nvPr/>
        </p:nvSpPr>
        <p:spPr>
          <a:xfrm>
            <a:off x="7903138" y="4802150"/>
            <a:ext cx="976500" cy="30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900">
                <a:solidFill>
                  <a:srgbClr val="FFFFFF"/>
                </a:solidFill>
              </a:rPr>
              <a:t>normal</a:t>
            </a:r>
            <a:endParaRPr sz="900">
              <a:solidFill>
                <a:srgbClr val="FFFFFF"/>
              </a:solidFill>
            </a:endParaRPr>
          </a:p>
        </p:txBody>
      </p:sp>
      <p:pic>
        <p:nvPicPr>
          <p:cNvPr id="109" name="Google Shape;109;p19"/>
          <p:cNvPicPr preferRelativeResize="0"/>
          <p:nvPr/>
        </p:nvPicPr>
        <p:blipFill rotWithShape="1">
          <a:blip r:embed="rId9">
            <a:alphaModFix/>
          </a:blip>
          <a:srcRect b="35292" l="27745" r="21100" t="23579"/>
          <a:stretch/>
        </p:blipFill>
        <p:spPr>
          <a:xfrm>
            <a:off x="7529525" y="1923812"/>
            <a:ext cx="1564675" cy="1130059"/>
          </a:xfrm>
          <a:prstGeom prst="rect">
            <a:avLst/>
          </a:prstGeom>
          <a:noFill/>
          <a:ln>
            <a:noFill/>
          </a:ln>
        </p:spPr>
      </p:pic>
      <p:pic>
        <p:nvPicPr>
          <p:cNvPr id="110" name="Google Shape;110;p19"/>
          <p:cNvPicPr preferRelativeResize="0"/>
          <p:nvPr/>
        </p:nvPicPr>
        <p:blipFill rotWithShape="1">
          <a:blip r:embed="rId10">
            <a:alphaModFix/>
          </a:blip>
          <a:srcRect b="39965" l="13499" r="14542" t="11439"/>
          <a:stretch/>
        </p:blipFill>
        <p:spPr>
          <a:xfrm>
            <a:off x="7529525" y="366488"/>
            <a:ext cx="1564675" cy="1050625"/>
          </a:xfrm>
          <a:prstGeom prst="rect">
            <a:avLst/>
          </a:prstGeom>
          <a:noFill/>
          <a:ln>
            <a:noFill/>
          </a:ln>
        </p:spPr>
      </p:pic>
      <p:pic>
        <p:nvPicPr>
          <p:cNvPr id="111" name="Google Shape;111;p19"/>
          <p:cNvPicPr preferRelativeResize="0"/>
          <p:nvPr/>
        </p:nvPicPr>
        <p:blipFill>
          <a:blip r:embed="rId11">
            <a:alphaModFix/>
          </a:blip>
          <a:stretch>
            <a:fillRect/>
          </a:stretch>
        </p:blipFill>
        <p:spPr>
          <a:xfrm>
            <a:off x="3989473" y="274813"/>
            <a:ext cx="976500" cy="913121"/>
          </a:xfrm>
          <a:prstGeom prst="rect">
            <a:avLst/>
          </a:prstGeom>
          <a:noFill/>
          <a:ln>
            <a:noFill/>
          </a:ln>
        </p:spPr>
      </p:pic>
      <p:pic>
        <p:nvPicPr>
          <p:cNvPr id="112" name="Google Shape;112;p19"/>
          <p:cNvPicPr preferRelativeResize="0"/>
          <p:nvPr/>
        </p:nvPicPr>
        <p:blipFill>
          <a:blip r:embed="rId12">
            <a:alphaModFix/>
          </a:blip>
          <a:stretch>
            <a:fillRect/>
          </a:stretch>
        </p:blipFill>
        <p:spPr>
          <a:xfrm>
            <a:off x="5020851" y="274825"/>
            <a:ext cx="976501" cy="904288"/>
          </a:xfrm>
          <a:prstGeom prst="rect">
            <a:avLst/>
          </a:prstGeom>
          <a:noFill/>
          <a:ln>
            <a:noFill/>
          </a:ln>
        </p:spPr>
      </p:pic>
      <p:pic>
        <p:nvPicPr>
          <p:cNvPr id="113" name="Google Shape;113;p19"/>
          <p:cNvPicPr preferRelativeResize="0"/>
          <p:nvPr/>
        </p:nvPicPr>
        <p:blipFill>
          <a:blip r:embed="rId13">
            <a:alphaModFix/>
          </a:blip>
          <a:stretch>
            <a:fillRect/>
          </a:stretch>
        </p:blipFill>
        <p:spPr>
          <a:xfrm>
            <a:off x="601501" y="3072726"/>
            <a:ext cx="2236302" cy="1050600"/>
          </a:xfrm>
          <a:prstGeom prst="rect">
            <a:avLst/>
          </a:prstGeom>
          <a:noFill/>
          <a:ln>
            <a:noFill/>
          </a:ln>
        </p:spPr>
      </p:pic>
      <p:pic>
        <p:nvPicPr>
          <p:cNvPr id="114" name="Google Shape;114;p19"/>
          <p:cNvPicPr preferRelativeResize="0"/>
          <p:nvPr/>
        </p:nvPicPr>
        <p:blipFill rotWithShape="1">
          <a:blip r:embed="rId14">
            <a:alphaModFix/>
          </a:blip>
          <a:srcRect b="20754" l="0" r="0" t="8019"/>
          <a:stretch/>
        </p:blipFill>
        <p:spPr>
          <a:xfrm>
            <a:off x="968438" y="4201050"/>
            <a:ext cx="1362575" cy="868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b="1" lang="en">
                <a:solidFill>
                  <a:schemeClr val="lt1"/>
                </a:solidFill>
              </a:rPr>
              <a:t>EYELID PROGRESS</a:t>
            </a:r>
            <a:endParaRPr b="1">
              <a:solidFill>
                <a:schemeClr val="lt1"/>
              </a:solidFill>
            </a:endParaRPr>
          </a:p>
          <a:p>
            <a:pPr indent="0" lvl="0" marL="457200" rtl="0" algn="ctr">
              <a:lnSpc>
                <a:spcPct val="115000"/>
              </a:lnSpc>
              <a:spcBef>
                <a:spcPts val="1200"/>
              </a:spcBef>
              <a:spcAft>
                <a:spcPts val="0"/>
              </a:spcAft>
              <a:buClr>
                <a:schemeClr val="dk1"/>
              </a:buClr>
              <a:buSzPct val="51562"/>
              <a:buFont typeface="Arial"/>
              <a:buNone/>
            </a:pPr>
            <a:r>
              <a:t/>
            </a:r>
            <a:endParaRPr sz="2133">
              <a:solidFill>
                <a:schemeClr val="lt1"/>
              </a:solidFill>
            </a:endParaRPr>
          </a:p>
          <a:p>
            <a:pPr indent="0" lvl="0" marL="0" rtl="0" algn="l">
              <a:spcBef>
                <a:spcPts val="1200"/>
              </a:spcBef>
              <a:spcAft>
                <a:spcPts val="0"/>
              </a:spcAft>
              <a:buNone/>
            </a:pPr>
            <a:r>
              <a:t/>
            </a:r>
            <a:endParaRPr/>
          </a:p>
        </p:txBody>
      </p:sp>
      <p:sp>
        <p:nvSpPr>
          <p:cNvPr id="120" name="Google Shape;120;p20"/>
          <p:cNvSpPr txBox="1"/>
          <p:nvPr>
            <p:ph idx="1" type="body"/>
          </p:nvPr>
        </p:nvSpPr>
        <p:spPr>
          <a:xfrm>
            <a:off x="311700" y="1152475"/>
            <a:ext cx="5664000" cy="3416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Clr>
                <a:schemeClr val="dk1"/>
              </a:buClr>
              <a:buSzPct val="61111"/>
              <a:buFont typeface="Arial"/>
              <a:buNone/>
            </a:pPr>
            <a:r>
              <a:rPr lang="en">
                <a:solidFill>
                  <a:schemeClr val="lt1"/>
                </a:solidFill>
              </a:rPr>
              <a:t>The older eye model featured a blue mesh iris and white sections made of hard plastic with jagged, sharp edges. The updated eyes will be crafted using a seamless, vacuum-formed design where blue blends into white, eliminating material transitions. This improvement ensures that the fabric eyelids glide smoothly across the eyes without snagging.</a:t>
            </a:r>
            <a:endParaRPr>
              <a:solidFill>
                <a:schemeClr val="lt1"/>
              </a:solidFill>
            </a:endParaRPr>
          </a:p>
          <a:p>
            <a:pPr indent="0" lvl="0" marL="0" rtl="0" algn="l">
              <a:spcBef>
                <a:spcPts val="1200"/>
              </a:spcBef>
              <a:spcAft>
                <a:spcPts val="0"/>
              </a:spcAft>
              <a:buClr>
                <a:schemeClr val="dk1"/>
              </a:buClr>
              <a:buSzPct val="61111"/>
              <a:buFont typeface="Arial"/>
              <a:buNone/>
            </a:pPr>
            <a:r>
              <a:t/>
            </a:r>
            <a:endParaRPr>
              <a:solidFill>
                <a:schemeClr val="lt1"/>
              </a:solidFill>
            </a:endParaRPr>
          </a:p>
          <a:p>
            <a:pPr indent="0" lvl="0" marL="0" rtl="0" algn="l">
              <a:spcBef>
                <a:spcPts val="1200"/>
              </a:spcBef>
              <a:spcAft>
                <a:spcPts val="1200"/>
              </a:spcAft>
              <a:buNone/>
            </a:pPr>
            <a:r>
              <a:rPr lang="en">
                <a:solidFill>
                  <a:schemeClr val="lt1"/>
                </a:solidFill>
              </a:rPr>
              <a:t>On March 8, 2024, we plan to test the mechanism, which integrates a DC motor that shares voltage compatibility with the existing servos. This motor will drive a timing belt, controlling the movement of a fabric eyelid. The eyelid's motion halts upon contacting a limit switch, activated by a slender 2mm diameter metal bar at the eyelid's base.</a:t>
            </a:r>
            <a:endParaRPr>
              <a:solidFill>
                <a:schemeClr val="lt1"/>
              </a:solidFill>
            </a:endParaRPr>
          </a:p>
        </p:txBody>
      </p:sp>
      <p:sp>
        <p:nvSpPr>
          <p:cNvPr id="121" name="Google Shape;121;p20"/>
          <p:cNvSpPr txBox="1"/>
          <p:nvPr/>
        </p:nvSpPr>
        <p:spPr>
          <a:xfrm>
            <a:off x="5702925" y="4634325"/>
            <a:ext cx="2929200" cy="86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100">
                <a:solidFill>
                  <a:srgbClr val="FFFFFF"/>
                </a:solidFill>
              </a:rPr>
              <a:t>Old eyes (Top)</a:t>
            </a:r>
            <a:br>
              <a:rPr lang="en" sz="1100">
                <a:solidFill>
                  <a:srgbClr val="FFFFFF"/>
                </a:solidFill>
              </a:rPr>
            </a:br>
            <a:r>
              <a:rPr lang="en" sz="1100">
                <a:solidFill>
                  <a:srgbClr val="FFFFFF"/>
                </a:solidFill>
              </a:rPr>
              <a:t>Vacuum Forming Machine (Bottom)</a:t>
            </a:r>
            <a:endParaRPr sz="1100">
              <a:solidFill>
                <a:srgbClr val="FFFFFF"/>
              </a:solidFill>
            </a:endParaRPr>
          </a:p>
        </p:txBody>
      </p:sp>
      <p:pic>
        <p:nvPicPr>
          <p:cNvPr id="122" name="Google Shape;122;p20"/>
          <p:cNvPicPr preferRelativeResize="0"/>
          <p:nvPr/>
        </p:nvPicPr>
        <p:blipFill>
          <a:blip r:embed="rId3">
            <a:alphaModFix/>
          </a:blip>
          <a:stretch>
            <a:fillRect/>
          </a:stretch>
        </p:blipFill>
        <p:spPr>
          <a:xfrm>
            <a:off x="5975557" y="2658225"/>
            <a:ext cx="2370975" cy="2058275"/>
          </a:xfrm>
          <a:prstGeom prst="rect">
            <a:avLst/>
          </a:prstGeom>
          <a:noFill/>
          <a:ln>
            <a:noFill/>
          </a:ln>
        </p:spPr>
      </p:pic>
      <p:pic>
        <p:nvPicPr>
          <p:cNvPr id="123" name="Google Shape;123;p20"/>
          <p:cNvPicPr preferRelativeResize="0"/>
          <p:nvPr/>
        </p:nvPicPr>
        <p:blipFill>
          <a:blip r:embed="rId4">
            <a:alphaModFix/>
          </a:blip>
          <a:stretch>
            <a:fillRect/>
          </a:stretch>
        </p:blipFill>
        <p:spPr>
          <a:xfrm>
            <a:off x="5975538" y="965450"/>
            <a:ext cx="2370976" cy="1692782"/>
          </a:xfrm>
          <a:prstGeom prst="rect">
            <a:avLst/>
          </a:prstGeom>
          <a:noFill/>
          <a:ln>
            <a:noFill/>
          </a:ln>
        </p:spPr>
      </p:pic>
      <p:pic>
        <p:nvPicPr>
          <p:cNvPr id="124" name="Google Shape;124;p20"/>
          <p:cNvPicPr preferRelativeResize="0"/>
          <p:nvPr/>
        </p:nvPicPr>
        <p:blipFill>
          <a:blip r:embed="rId5">
            <a:alphaModFix/>
          </a:blip>
          <a:stretch>
            <a:fillRect/>
          </a:stretch>
        </p:blipFill>
        <p:spPr>
          <a:xfrm>
            <a:off x="-2" y="274813"/>
            <a:ext cx="976500" cy="913121"/>
          </a:xfrm>
          <a:prstGeom prst="rect">
            <a:avLst/>
          </a:prstGeom>
          <a:noFill/>
          <a:ln>
            <a:noFill/>
          </a:ln>
        </p:spPr>
      </p:pic>
      <p:pic>
        <p:nvPicPr>
          <p:cNvPr id="125" name="Google Shape;125;p20"/>
          <p:cNvPicPr preferRelativeResize="0"/>
          <p:nvPr/>
        </p:nvPicPr>
        <p:blipFill>
          <a:blip r:embed="rId6">
            <a:alphaModFix/>
          </a:blip>
          <a:stretch>
            <a:fillRect/>
          </a:stretch>
        </p:blipFill>
        <p:spPr>
          <a:xfrm>
            <a:off x="976508" y="274825"/>
            <a:ext cx="1032667" cy="913101"/>
          </a:xfrm>
          <a:prstGeom prst="rect">
            <a:avLst/>
          </a:prstGeom>
          <a:noFill/>
          <a:ln>
            <a:noFill/>
          </a:ln>
        </p:spPr>
      </p:pic>
      <p:pic>
        <p:nvPicPr>
          <p:cNvPr id="126" name="Google Shape;126;p20"/>
          <p:cNvPicPr preferRelativeResize="0"/>
          <p:nvPr/>
        </p:nvPicPr>
        <p:blipFill>
          <a:blip r:embed="rId7">
            <a:alphaModFix/>
          </a:blip>
          <a:stretch>
            <a:fillRect/>
          </a:stretch>
        </p:blipFill>
        <p:spPr>
          <a:xfrm>
            <a:off x="1981859" y="263900"/>
            <a:ext cx="1032674" cy="93495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